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70" r:id="rId2"/>
    <p:sldId id="277" r:id="rId3"/>
    <p:sldId id="257" r:id="rId4"/>
    <p:sldId id="271" r:id="rId5"/>
    <p:sldId id="283" r:id="rId6"/>
    <p:sldId id="268" r:id="rId7"/>
    <p:sldId id="287" r:id="rId8"/>
    <p:sldId id="279" r:id="rId9"/>
    <p:sldId id="280" r:id="rId10"/>
    <p:sldId id="284" r:id="rId11"/>
    <p:sldId id="285" r:id="rId12"/>
    <p:sldId id="286" r:id="rId13"/>
    <p:sldId id="282" r:id="rId14"/>
    <p:sldId id="264" r:id="rId15"/>
    <p:sldId id="265" r:id="rId16"/>
    <p:sldId id="275" r:id="rId17"/>
    <p:sldId id="276" r:id="rId18"/>
    <p:sldId id="258" r:id="rId19"/>
    <p:sldId id="259" r:id="rId20"/>
    <p:sldId id="260" r:id="rId21"/>
    <p:sldId id="261" r:id="rId22"/>
    <p:sldId id="273" r:id="rId23"/>
    <p:sldId id="262" r:id="rId24"/>
    <p:sldId id="274" r:id="rId25"/>
    <p:sldId id="267"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2" clrIdx="0"/>
  <p:cmAuthor id="1" name="EVALUATION" initials="E" lastIdx="2" clrIdx="1">
    <p:extLst>
      <p:ext uri="{19B8F6BF-5375-455C-9EA6-DF929625EA0E}">
        <p15:presenceInfo xmlns:p15="http://schemas.microsoft.com/office/powerpoint/2012/main" userId="EVALU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8" autoAdjust="0"/>
    <p:restoredTop sz="94660"/>
  </p:normalViewPr>
  <p:slideViewPr>
    <p:cSldViewPr>
      <p:cViewPr varScale="1">
        <p:scale>
          <a:sx n="70" d="100"/>
          <a:sy n="70" d="100"/>
        </p:scale>
        <p:origin x="16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a:xfrm>
            <a:off x="3623733" y="6117336"/>
            <a:ext cx="3609438" cy="365125"/>
          </a:xfrm>
        </p:spPr>
        <p:txBody>
          <a:bodyPr/>
          <a:lstStyle/>
          <a:p>
            <a:endParaRPr lang="fr-FR"/>
          </a:p>
        </p:txBody>
      </p:sp>
      <p:sp>
        <p:nvSpPr>
          <p:cNvPr id="6" name="Slide Number Placeholder 5"/>
          <p:cNvSpPr>
            <a:spLocks noGrp="1"/>
          </p:cNvSpPr>
          <p:nvPr>
            <p:ph type="sldNum" sz="quarter" idx="12"/>
          </p:nvPr>
        </p:nvSpPr>
        <p:spPr>
          <a:xfrm>
            <a:off x="8275320" y="6117336"/>
            <a:ext cx="411480" cy="365125"/>
          </a:xfrm>
        </p:spPr>
        <p:txBody>
          <a:bodyPr/>
          <a:lstStyle/>
          <a:p>
            <a:fld id="{5D1F97B2-B4F7-4D68-AC9C-4857847B6F25}" type="slidenum">
              <a:rPr lang="fr-FR" smtClean="0"/>
              <a:pPr/>
              <a:t>‹N°›</a:t>
            </a:fld>
            <a:endParaRPr lang="fr-F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034634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39684254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20298026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26059463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7140281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16170100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35955393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7462992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17766165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fr-FR" smtClean="0"/>
              <a:t>Modifiez le style du titre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a:xfrm>
            <a:off x="1972647" y="6108173"/>
            <a:ext cx="5314517" cy="365125"/>
          </a:xfrm>
        </p:spPr>
        <p:txBody>
          <a:bodyPr/>
          <a:lstStyle/>
          <a:p>
            <a:endParaRPr lang="fr-FR"/>
          </a:p>
        </p:txBody>
      </p:sp>
      <p:sp>
        <p:nvSpPr>
          <p:cNvPr id="6" name="Slide Number Placeholder 5"/>
          <p:cNvSpPr>
            <a:spLocks noGrp="1"/>
          </p:cNvSpPr>
          <p:nvPr>
            <p:ph type="sldNum" sz="quarter" idx="12"/>
          </p:nvPr>
        </p:nvSpPr>
        <p:spPr>
          <a:xfrm>
            <a:off x="8258967" y="6108173"/>
            <a:ext cx="427833" cy="365125"/>
          </a:xfrm>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2001557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273317" y="6116070"/>
            <a:ext cx="413483" cy="365125"/>
          </a:xfrm>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33611089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194952246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24293229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18552324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1991184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36366411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44BBB56-FACA-474F-84DB-0FDCF0728D7A}" type="datetimeFigureOut">
              <a:rPr lang="fr-FR" smtClean="0"/>
              <a:pPr/>
              <a:t>01/12/2020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F97B2-B4F7-4D68-AC9C-4857847B6F25}" type="slidenum">
              <a:rPr lang="fr-FR" smtClean="0"/>
              <a:pPr/>
              <a:t>‹N°›</a:t>
            </a:fld>
            <a:endParaRPr lang="fr-FR"/>
          </a:p>
        </p:txBody>
      </p:sp>
    </p:spTree>
    <p:extLst>
      <p:ext uri="{BB962C8B-B14F-4D97-AF65-F5344CB8AC3E}">
        <p14:creationId xmlns:p14="http://schemas.microsoft.com/office/powerpoint/2010/main" val="31359162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4BBB56-FACA-474F-84DB-0FDCF0728D7A}" type="datetimeFigureOut">
              <a:rPr lang="fr-FR" smtClean="0"/>
              <a:pPr/>
              <a:t>01/12/2020</a:t>
            </a:fld>
            <a:endParaRPr lang="fr-F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1F97B2-B4F7-4D68-AC9C-4857847B6F25}" type="slidenum">
              <a:rPr lang="fr-FR" smtClean="0"/>
              <a:pPr/>
              <a:t>‹N°›</a:t>
            </a:fld>
            <a:endParaRPr lang="fr-FR"/>
          </a:p>
        </p:txBody>
      </p:sp>
    </p:spTree>
    <p:extLst>
      <p:ext uri="{BB962C8B-B14F-4D97-AF65-F5344CB8AC3E}">
        <p14:creationId xmlns:p14="http://schemas.microsoft.com/office/powerpoint/2010/main" val="270067846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7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algn="ctr">
              <a:buNone/>
            </a:pPr>
            <a:endParaRPr lang="fr-FR" sz="500" b="1" dirty="0"/>
          </a:p>
          <a:p>
            <a:pPr algn="ctr">
              <a:buNone/>
            </a:pPr>
            <a:endParaRPr lang="fr-FR" sz="1200" b="1" dirty="0"/>
          </a:p>
          <a:p>
            <a:pPr algn="ctr">
              <a:buNone/>
            </a:pPr>
            <a:endParaRPr lang="fr-FR" sz="100" b="1" dirty="0">
              <a:latin typeface="Arial Black" pitchFamily="34" charset="0"/>
            </a:endParaRPr>
          </a:p>
          <a:p>
            <a:pPr algn="ctr">
              <a:buNone/>
            </a:pPr>
            <a:r>
              <a:rPr lang="fr-FR" sz="4800" b="1" dirty="0">
                <a:latin typeface="Bauhaus 93" pitchFamily="82" charset="0"/>
                <a:cs typeface="Aharoni" pitchFamily="2" charset="-79"/>
              </a:rPr>
              <a:t> </a:t>
            </a:r>
            <a:endParaRPr lang="fr-FR" sz="4800" b="1" dirty="0" smtClean="0">
              <a:latin typeface="Bauhaus 93" pitchFamily="82" charset="0"/>
              <a:cs typeface="Aharoni" pitchFamily="2" charset="-79"/>
            </a:endParaRPr>
          </a:p>
          <a:p>
            <a:pPr algn="ctr">
              <a:buNone/>
            </a:pPr>
            <a:endParaRPr lang="fr-FR" sz="4800" b="1" dirty="0" smtClean="0">
              <a:latin typeface="Broadway" pitchFamily="82" charset="0"/>
              <a:cs typeface="Aharoni" pitchFamily="2" charset="-79"/>
            </a:endParaRPr>
          </a:p>
          <a:p>
            <a:pPr algn="ctr">
              <a:buNone/>
            </a:pPr>
            <a:endParaRPr lang="fr-FR" sz="4800" b="1" dirty="0">
              <a:latin typeface="Broadway" pitchFamily="82" charset="0"/>
              <a:cs typeface="Aharoni" pitchFamily="2" charset="-79"/>
            </a:endParaRPr>
          </a:p>
          <a:p>
            <a:pPr algn="ctr">
              <a:buNone/>
            </a:pPr>
            <a:endParaRPr lang="fr-FR" sz="4800" b="1" dirty="0" smtClean="0">
              <a:latin typeface="Broadway" pitchFamily="82" charset="0"/>
              <a:cs typeface="Aharoni" pitchFamily="2" charset="-79"/>
            </a:endParaRPr>
          </a:p>
        </p:txBody>
      </p:sp>
      <p:pic>
        <p:nvPicPr>
          <p:cNvPr id="5" name="Espace réservé du contenu 3"/>
          <p:cNvPicPr>
            <a:picLocks/>
          </p:cNvPicPr>
          <p:nvPr/>
        </p:nvPicPr>
        <p:blipFill>
          <a:blip r:embed="rId2" cstate="print"/>
          <a:srcRect/>
          <a:stretch>
            <a:fillRect/>
          </a:stretch>
        </p:blipFill>
        <p:spPr bwMode="auto">
          <a:xfrm>
            <a:off x="4139952" y="116632"/>
            <a:ext cx="1593779" cy="2013328"/>
          </a:xfrm>
          <a:prstGeom prst="rect">
            <a:avLst/>
          </a:prstGeom>
          <a:noFill/>
          <a:ln w="9525">
            <a:noFill/>
            <a:miter lim="800000"/>
            <a:headEnd/>
            <a:tailEnd/>
          </a:ln>
        </p:spPr>
      </p:pic>
      <p:sp>
        <p:nvSpPr>
          <p:cNvPr id="6" name="ZoneTexte 5"/>
          <p:cNvSpPr txBox="1"/>
          <p:nvPr/>
        </p:nvSpPr>
        <p:spPr>
          <a:xfrm>
            <a:off x="6588224" y="6237312"/>
            <a:ext cx="2376264" cy="307777"/>
          </a:xfrm>
          <a:prstGeom prst="rect">
            <a:avLst/>
          </a:prstGeom>
          <a:noFill/>
        </p:spPr>
        <p:txBody>
          <a:bodyPr wrap="square" rtlCol="0">
            <a:spAutoFit/>
          </a:bodyPr>
          <a:lstStyle/>
          <a:p>
            <a:pPr algn="r"/>
            <a:r>
              <a:rPr lang="fr-FR" sz="1400" b="1" dirty="0"/>
              <a:t>Décembre 2020</a:t>
            </a:r>
            <a:endParaRPr lang="fr-FR" b="1" dirty="0"/>
          </a:p>
        </p:txBody>
      </p:sp>
      <p:sp>
        <p:nvSpPr>
          <p:cNvPr id="7" name="ZoneTexte 6"/>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989" y="2313117"/>
            <a:ext cx="5052053" cy="3789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318631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4" y="21734"/>
            <a:ext cx="9133676" cy="6850259"/>
          </a:xfrm>
        </p:spPr>
      </p:pic>
    </p:spTree>
    <p:extLst>
      <p:ext uri="{BB962C8B-B14F-4D97-AF65-F5344CB8AC3E}">
        <p14:creationId xmlns:p14="http://schemas.microsoft.com/office/powerpoint/2010/main" val="25227558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14" y="0"/>
            <a:ext cx="9084502" cy="6813376"/>
          </a:xfrm>
        </p:spPr>
      </p:pic>
    </p:spTree>
    <p:extLst>
      <p:ext uri="{BB962C8B-B14F-4D97-AF65-F5344CB8AC3E}">
        <p14:creationId xmlns:p14="http://schemas.microsoft.com/office/powerpoint/2010/main" val="35157205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822"/>
            <a:ext cx="9144000" cy="6827178"/>
          </a:xfrm>
        </p:spPr>
      </p:pic>
    </p:spTree>
    <p:extLst>
      <p:ext uri="{BB962C8B-B14F-4D97-AF65-F5344CB8AC3E}">
        <p14:creationId xmlns:p14="http://schemas.microsoft.com/office/powerpoint/2010/main" val="20023177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9706" y="1844824"/>
            <a:ext cx="7704667" cy="4601041"/>
          </a:xfrm>
        </p:spPr>
        <p:txBody>
          <a:bodyPr>
            <a:normAutofit fontScale="92500"/>
          </a:bodyPr>
          <a:lstStyle/>
          <a:p>
            <a:pPr marL="0" indent="0" algn="just">
              <a:lnSpc>
                <a:spcPct val="120000"/>
              </a:lnSpc>
              <a:buNone/>
            </a:pPr>
            <a:r>
              <a:rPr lang="fr-FR" dirty="0" smtClean="0">
                <a:latin typeface="Arial Narrow" pitchFamily="34" charset="0"/>
              </a:rPr>
              <a:t> </a:t>
            </a:r>
            <a:r>
              <a:rPr lang="fr-FR" dirty="0">
                <a:latin typeface="Arial Narrow" pitchFamily="34" charset="0"/>
              </a:rPr>
              <a:t>Au Togo, en raison de la précarité  des conditions de vie, de nombreux jeunes quittent les zones rurales où ils vivent confrontés à la pauvreté et au manque de perspectives,  pour s'installer dans la capitale Lomé afin de chercher un travail rémunéré. Parmi eux, on retrouve beaucoup de jeunes filles et femmes, sans formation scolaire ni qualification professionnelle. Ces dernières s’adonnent au travail du sexe, faute d’un travail pouvant leur permettre de subvenir à leurs besoins. De plus, n’ayant que peu de  connaissances et d’informations, sur la santé et les droits sexuels et reproductifs, elles vivent dans des conditions d'hygiène parfois très précaires risquant ainsi de contracter le VIH/SIDA ou d'autres maladies sexuellement transmissibles ou encore des grossesses non désirées. </a:t>
            </a:r>
          </a:p>
          <a:p>
            <a:pPr>
              <a:buNone/>
            </a:pPr>
            <a:endParaRPr lang="fr-FR" dirty="0"/>
          </a:p>
          <a:p>
            <a:pPr>
              <a:buNone/>
            </a:pPr>
            <a:endParaRPr lang="fr-FR" dirty="0"/>
          </a:p>
        </p:txBody>
      </p:sp>
      <p:sp>
        <p:nvSpPr>
          <p:cNvPr id="4" name="ZoneTexte 3"/>
          <p:cNvSpPr txBox="1"/>
          <p:nvPr/>
        </p:nvSpPr>
        <p:spPr>
          <a:xfrm>
            <a:off x="1331640" y="332656"/>
            <a:ext cx="7200800" cy="1077218"/>
          </a:xfrm>
          <a:prstGeom prst="rect">
            <a:avLst/>
          </a:prstGeom>
          <a:noFill/>
        </p:spPr>
        <p:txBody>
          <a:bodyPr wrap="square" rtlCol="0">
            <a:spAutoFit/>
          </a:bodyPr>
          <a:lstStyle/>
          <a:p>
            <a:pPr algn="ctr"/>
            <a:r>
              <a:rPr lang="fr-FR" sz="3200" b="1" dirty="0"/>
              <a:t>CONTEXTE ET JUSTIFICATION </a:t>
            </a:r>
            <a:endParaRPr lang="fr-FR" sz="3200" b="1" dirty="0" smtClean="0"/>
          </a:p>
          <a:p>
            <a:pPr algn="ctr"/>
            <a:r>
              <a:rPr lang="fr-FR" sz="3200" b="1" dirty="0" smtClean="0"/>
              <a:t>DU </a:t>
            </a:r>
            <a:r>
              <a:rPr lang="fr-FR" sz="3200" b="1" dirty="0"/>
              <a:t>PROJET</a:t>
            </a:r>
          </a:p>
        </p:txBody>
      </p:sp>
      <p:sp>
        <p:nvSpPr>
          <p:cNvPr id="5" name="ZoneTexte 4"/>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988840"/>
            <a:ext cx="8229600" cy="4525963"/>
          </a:xfrm>
        </p:spPr>
        <p:txBody>
          <a:bodyPr>
            <a:normAutofit/>
          </a:bodyPr>
          <a:lstStyle/>
          <a:p>
            <a:pPr algn="just">
              <a:buNone/>
            </a:pPr>
            <a:r>
              <a:rPr lang="fr-FR" dirty="0">
                <a:latin typeface="Arial Narrow" pitchFamily="34" charset="0"/>
              </a:rPr>
              <a:t>    En vue d’aider ces jeunes filles et femmes vulnérables, PSAS </a:t>
            </a:r>
            <a:r>
              <a:rPr lang="fr-FR" dirty="0" smtClean="0">
                <a:latin typeface="Arial Narrow" pitchFamily="34" charset="0"/>
              </a:rPr>
              <a:t>a initié </a:t>
            </a:r>
            <a:r>
              <a:rPr lang="fr-FR" dirty="0">
                <a:latin typeface="Arial Narrow" pitchFamily="34" charset="0"/>
              </a:rPr>
              <a:t>le présent projet intitulé</a:t>
            </a:r>
          </a:p>
          <a:p>
            <a:pPr>
              <a:buNone/>
            </a:pPr>
            <a:r>
              <a:rPr lang="fr-FR" b="1" dirty="0">
                <a:latin typeface="Arial Narrow" pitchFamily="34" charset="0"/>
              </a:rPr>
              <a:t>«Amélioration des conditions de vie et de la santé des filles et des jeunes femmes vulnérables et leurs familles ». </a:t>
            </a:r>
          </a:p>
          <a:p>
            <a:pPr>
              <a:buNone/>
            </a:pPr>
            <a:r>
              <a:rPr lang="fr-FR" dirty="0">
                <a:latin typeface="Arial Narrow" pitchFamily="34" charset="0"/>
              </a:rPr>
              <a:t>Le but de ce projet est, non seulement, de former et de faire acquérir à ces jeunes filles et femmes,  des compétences en matière d'hygiène et d'aptitudes à la vie quotidienne, mais aussi de leur faire découvrir des activités génératrices de revenus autres que le travail du sexe .</a:t>
            </a:r>
          </a:p>
          <a:p>
            <a:endParaRPr lang="fr-FR" sz="2800" dirty="0"/>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
        <p:nvSpPr>
          <p:cNvPr id="5" name="Rectangle 4"/>
          <p:cNvSpPr/>
          <p:nvPr/>
        </p:nvSpPr>
        <p:spPr>
          <a:xfrm>
            <a:off x="539552" y="332656"/>
            <a:ext cx="7992888" cy="1200329"/>
          </a:xfrm>
          <a:prstGeom prst="rect">
            <a:avLst/>
          </a:prstGeom>
        </p:spPr>
        <p:txBody>
          <a:bodyPr wrap="square">
            <a:spAutoFit/>
          </a:bodyPr>
          <a:lstStyle/>
          <a:p>
            <a:pPr algn="ctr"/>
            <a:r>
              <a:rPr lang="fr-FR" sz="3600" b="1" dirty="0"/>
              <a:t>CONTEXTE ET JUSTIFICATION DU PROJET (SUITE)</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latin typeface="+mn-lt"/>
                <a:cs typeface="Aharoni" pitchFamily="2" charset="-79"/>
              </a:rPr>
              <a:t/>
            </a:r>
            <a:br>
              <a:rPr lang="fr-FR" sz="3600" b="1" dirty="0">
                <a:latin typeface="+mn-lt"/>
                <a:cs typeface="Aharoni" pitchFamily="2" charset="-79"/>
              </a:rPr>
            </a:br>
            <a:r>
              <a:rPr lang="fr-FR" sz="3600" b="1" dirty="0">
                <a:latin typeface="+mn-lt"/>
                <a:cs typeface="Aharoni" pitchFamily="2" charset="-79"/>
              </a:rPr>
              <a:t>FINANCEMENT DU PROJET </a:t>
            </a:r>
            <a:r>
              <a:rPr lang="fr-FR" sz="1600" b="1" dirty="0">
                <a:latin typeface="+mn-lt"/>
                <a:cs typeface="Aharoni" pitchFamily="2" charset="-79"/>
              </a:rPr>
              <a:t> </a:t>
            </a:r>
            <a:br>
              <a:rPr lang="fr-FR" sz="1600" b="1" dirty="0">
                <a:latin typeface="+mn-lt"/>
                <a:cs typeface="Aharoni" pitchFamily="2" charset="-79"/>
              </a:rPr>
            </a:br>
            <a:endParaRPr lang="fr-FR" sz="1600" dirty="0">
              <a:latin typeface="+mn-lt"/>
              <a:cs typeface="Aharoni" pitchFamily="2" charset="-79"/>
            </a:endParaRPr>
          </a:p>
        </p:txBody>
      </p:sp>
      <p:sp>
        <p:nvSpPr>
          <p:cNvPr id="3" name="Espace réservé du contenu 2"/>
          <p:cNvSpPr>
            <a:spLocks noGrp="1"/>
          </p:cNvSpPr>
          <p:nvPr>
            <p:ph idx="1"/>
          </p:nvPr>
        </p:nvSpPr>
        <p:spPr/>
        <p:txBody>
          <a:bodyPr>
            <a:normAutofit/>
          </a:bodyPr>
          <a:lstStyle/>
          <a:p>
            <a:pPr algn="just">
              <a:buNone/>
            </a:pPr>
            <a:r>
              <a:rPr lang="fr-FR" dirty="0">
                <a:latin typeface="Arial Narrow" pitchFamily="34" charset="0"/>
              </a:rPr>
              <a:t>    Financé par Action </a:t>
            </a:r>
            <a:r>
              <a:rPr lang="fr-FR" dirty="0" err="1">
                <a:latin typeface="Arial Narrow" pitchFamily="34" charset="0"/>
              </a:rPr>
              <a:t>medeor</a:t>
            </a:r>
            <a:r>
              <a:rPr lang="fr-FR" dirty="0">
                <a:latin typeface="Arial Narrow" pitchFamily="34" charset="0"/>
              </a:rPr>
              <a:t> et le Ministère Fédéral allemand chargé de la Coopération économique et du développement (BMZ) pour un montant global de 500 000 €, soit 328 233 134 francs CFA, le projet "</a:t>
            </a:r>
            <a:r>
              <a:rPr lang="fr-FR" b="1" dirty="0">
                <a:latin typeface="Arial Narrow" pitchFamily="34" charset="0"/>
              </a:rPr>
              <a:t>Amélioration des conditions de vie et de la santé des filles et des jeunes femmes vulnérables et leurs familles</a:t>
            </a:r>
            <a:r>
              <a:rPr lang="fr-FR" dirty="0">
                <a:latin typeface="Arial Narrow" pitchFamily="34" charset="0"/>
              </a:rPr>
              <a:t>"  sera exécuté par PSAS avec l’implication de toutes les parties prenantes.</a:t>
            </a:r>
          </a:p>
          <a:p>
            <a:pPr algn="just">
              <a:buNone/>
            </a:pPr>
            <a:endParaRPr lang="fr-FR" dirty="0">
              <a:latin typeface="Arial Narrow" pitchFamily="34" charset="0"/>
            </a:endParaRPr>
          </a:p>
        </p:txBody>
      </p:sp>
      <p:sp>
        <p:nvSpPr>
          <p:cNvPr id="4" name="Rectangle 3"/>
          <p:cNvSpPr/>
          <p:nvPr/>
        </p:nvSpPr>
        <p:spPr>
          <a:xfrm>
            <a:off x="251520" y="6453336"/>
            <a:ext cx="8352928" cy="246221"/>
          </a:xfrm>
          <a:prstGeom prst="rect">
            <a:avLst/>
          </a:prstGeom>
        </p:spPr>
        <p:txBody>
          <a:bodyPr wrap="square">
            <a:spAutoFit/>
          </a:bodyPr>
          <a:lstStyle/>
          <a:p>
            <a:pPr algn="ctr"/>
            <a:r>
              <a:rPr lang="fr-FR" sz="100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txBox="1">
            <a:spLocks noGrp="1"/>
          </p:cNvSpPr>
          <p:nvPr>
            <p:ph type="title"/>
          </p:nvPr>
        </p:nvSpPr>
        <p:spPr>
          <a:prstGeom prst="rect">
            <a:avLst/>
          </a:prstGeom>
          <a:noFill/>
        </p:spPr>
        <p:txBody>
          <a:bodyPr wrap="square" rtlCol="0">
            <a:spAutoFit/>
          </a:bodyPr>
          <a:lstStyle/>
          <a:p>
            <a:pPr algn="ctr"/>
            <a:r>
              <a:rPr lang="fr-FR" sz="4800" b="1" dirty="0"/>
              <a:t>DURÉE DU PROJET</a:t>
            </a:r>
            <a:endParaRPr lang="fr-FR" sz="2800" b="1" dirty="0"/>
          </a:p>
        </p:txBody>
      </p:sp>
      <p:sp>
        <p:nvSpPr>
          <p:cNvPr id="4" name="Espace réservé du contenu 2"/>
          <p:cNvSpPr>
            <a:spLocks noGrp="1"/>
          </p:cNvSpPr>
          <p:nvPr>
            <p:ph idx="1"/>
          </p:nvPr>
        </p:nvSpPr>
        <p:spPr/>
        <p:txBody>
          <a:bodyPr/>
          <a:lstStyle/>
          <a:p>
            <a:pPr algn="just">
              <a:buNone/>
            </a:pPr>
            <a:r>
              <a:rPr lang="fr-FR" dirty="0">
                <a:latin typeface="Arial Narrow" pitchFamily="34" charset="0"/>
              </a:rPr>
              <a:t>    Le projet « </a:t>
            </a:r>
            <a:r>
              <a:rPr lang="fr-FR" b="1" dirty="0">
                <a:latin typeface="Arial Narrow" pitchFamily="34" charset="0"/>
              </a:rPr>
              <a:t>Amélioration des conditions de vie et de la santé des filles et des jeunes femmes vulnérables et leurs familles » </a:t>
            </a:r>
            <a:r>
              <a:rPr lang="fr-FR" dirty="0">
                <a:latin typeface="Arial Narrow" pitchFamily="34" charset="0"/>
              </a:rPr>
              <a:t>sera mis en œuvre durant trois ans, c’est-à-dire du 1</a:t>
            </a:r>
            <a:r>
              <a:rPr lang="fr-FR" baseline="30000" dirty="0">
                <a:latin typeface="Arial Narrow" pitchFamily="34" charset="0"/>
              </a:rPr>
              <a:t>er</a:t>
            </a:r>
            <a:r>
              <a:rPr lang="fr-FR" dirty="0">
                <a:latin typeface="Arial Narrow" pitchFamily="34" charset="0"/>
              </a:rPr>
              <a:t> octobre 2020 au 30 septembre 2023.</a:t>
            </a:r>
          </a:p>
        </p:txBody>
      </p:sp>
      <p:sp>
        <p:nvSpPr>
          <p:cNvPr id="6" name="Rectangle 5"/>
          <p:cNvSpPr/>
          <p:nvPr/>
        </p:nvSpPr>
        <p:spPr>
          <a:xfrm>
            <a:off x="251520" y="6453336"/>
            <a:ext cx="8352928" cy="246221"/>
          </a:xfrm>
          <a:prstGeom prst="rect">
            <a:avLst/>
          </a:prstGeom>
        </p:spPr>
        <p:txBody>
          <a:bodyPr wrap="square">
            <a:spAutoFit/>
          </a:bodyPr>
          <a:lstStyle/>
          <a:p>
            <a:pPr algn="ctr"/>
            <a:r>
              <a:rPr lang="fr-FR" sz="100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60648"/>
            <a:ext cx="7704667" cy="1490696"/>
          </a:xfrm>
        </p:spPr>
        <p:txBody>
          <a:bodyPr/>
          <a:lstStyle/>
          <a:p>
            <a:r>
              <a:rPr lang="fr-FR" b="1" dirty="0"/>
              <a:t>OBJECTIF DU PROJET</a:t>
            </a:r>
          </a:p>
        </p:txBody>
      </p:sp>
      <p:sp>
        <p:nvSpPr>
          <p:cNvPr id="3" name="Espace réservé du contenu 2"/>
          <p:cNvSpPr>
            <a:spLocks noGrp="1"/>
          </p:cNvSpPr>
          <p:nvPr>
            <p:ph idx="1"/>
          </p:nvPr>
        </p:nvSpPr>
        <p:spPr>
          <a:xfrm>
            <a:off x="982133" y="2060848"/>
            <a:ext cx="7704667" cy="3938968"/>
          </a:xfrm>
        </p:spPr>
        <p:txBody>
          <a:bodyPr/>
          <a:lstStyle/>
          <a:p>
            <a:pPr algn="just">
              <a:buNone/>
            </a:pPr>
            <a:r>
              <a:rPr lang="fr-FR" dirty="0">
                <a:latin typeface="Arial Narrow" pitchFamily="34" charset="0"/>
              </a:rPr>
              <a:t>    Améliorer l'hygiène de base, faire connaitre les droits sexuels et reproductifs et faire découvrir d’autres activités génératrices de revenus aux jeunes filles et femmes des sites ciblés à Lomé pour une meilleure confiance en elles-mêmes et pour leur assurer un meilleur avenir.</a:t>
            </a:r>
          </a:p>
          <a:p>
            <a:pPr algn="just">
              <a:buNone/>
            </a:pPr>
            <a:endParaRPr lang="fr-FR" dirty="0">
              <a:latin typeface="Arial Narrow" pitchFamily="34" charset="0"/>
            </a:endParaRPr>
          </a:p>
          <a:p>
            <a:pPr>
              <a:buNone/>
            </a:pPr>
            <a:endParaRPr lang="fr-FR" dirty="0"/>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6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CIBLE DU PROJET</a:t>
            </a:r>
          </a:p>
        </p:txBody>
      </p:sp>
      <p:sp>
        <p:nvSpPr>
          <p:cNvPr id="3" name="Espace réservé du contenu 2"/>
          <p:cNvSpPr>
            <a:spLocks noGrp="1"/>
          </p:cNvSpPr>
          <p:nvPr>
            <p:ph idx="1"/>
          </p:nvPr>
        </p:nvSpPr>
        <p:spPr/>
        <p:txBody>
          <a:bodyPr>
            <a:normAutofit fontScale="92500" lnSpcReduction="20000"/>
          </a:bodyPr>
          <a:lstStyle/>
          <a:p>
            <a:pPr algn="just">
              <a:buFont typeface="Wingdings" pitchFamily="2" charset="2"/>
              <a:buChar char="ü"/>
            </a:pPr>
            <a:r>
              <a:rPr lang="fr-FR" dirty="0">
                <a:latin typeface="Arial Narrow" pitchFamily="34" charset="0"/>
              </a:rPr>
              <a:t>Le groupe cible direct du projet est constitué de cent cinquante (150) jeunes travailleuses de sexe et de cinquante (50) de leurs partenaires réguliers, dont la tranche d'âge se situe entre 15 et 24 ans.</a:t>
            </a:r>
          </a:p>
          <a:p>
            <a:pPr algn="just">
              <a:buNone/>
            </a:pPr>
            <a:endParaRPr lang="fr-FR" sz="1600" dirty="0">
              <a:latin typeface="Arial Narrow" pitchFamily="34" charset="0"/>
            </a:endParaRPr>
          </a:p>
          <a:p>
            <a:pPr algn="just">
              <a:buFont typeface="Wingdings" pitchFamily="2" charset="2"/>
              <a:buChar char="ü"/>
            </a:pPr>
            <a:r>
              <a:rPr lang="fr-FR" dirty="0">
                <a:latin typeface="Arial Narrow" pitchFamily="34" charset="0"/>
              </a:rPr>
              <a:t>Le groupe cible indirect comprend soixante (60) enfants des jeunes travailleuses de sexe et trois cents (300) autres jeunes femmes et hommes qui résident aussi sur les sites prostitutionnels , mais n’exercent pas le travail de sexe. De plus, environ huit cent mille personnes (800 000 personnes) sur le territoire togolais seront touchées sur le sujet grâce aux émissions radio, aux campagnes publiques d’information et à la distribution des dépliants.</a:t>
            </a:r>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atin typeface="Arial Black" pitchFamily="34" charset="0"/>
              </a:rPr>
              <a:t/>
            </a:r>
            <a:br>
              <a:rPr lang="fr-FR" b="1" dirty="0">
                <a:latin typeface="Arial Black" pitchFamily="34" charset="0"/>
              </a:rPr>
            </a:br>
            <a:endParaRPr lang="fr-FR" dirty="0"/>
          </a:p>
        </p:txBody>
      </p:sp>
      <p:sp>
        <p:nvSpPr>
          <p:cNvPr id="3" name="Espace réservé du contenu 2"/>
          <p:cNvSpPr>
            <a:spLocks noGrp="1"/>
          </p:cNvSpPr>
          <p:nvPr>
            <p:ph idx="1"/>
          </p:nvPr>
        </p:nvSpPr>
        <p:spPr>
          <a:xfrm>
            <a:off x="467544" y="1196752"/>
            <a:ext cx="8229600" cy="4525963"/>
          </a:xfrm>
        </p:spPr>
        <p:txBody>
          <a:bodyPr>
            <a:normAutofit fontScale="92500" lnSpcReduction="20000"/>
          </a:bodyPr>
          <a:lstStyle/>
          <a:p>
            <a:pPr algn="ctr">
              <a:buNone/>
            </a:pPr>
            <a:r>
              <a:rPr lang="fr-FR" sz="4800" dirty="0">
                <a:solidFill>
                  <a:schemeClr val="tx2"/>
                </a:solidFill>
                <a:latin typeface="Arial Black" pitchFamily="34" charset="0"/>
              </a:rPr>
              <a:t/>
            </a:r>
            <a:br>
              <a:rPr lang="fr-FR" sz="4800" dirty="0">
                <a:solidFill>
                  <a:schemeClr val="tx2"/>
                </a:solidFill>
                <a:latin typeface="Arial Black" pitchFamily="34" charset="0"/>
              </a:rPr>
            </a:br>
            <a:r>
              <a:rPr lang="fr-FR" sz="4800" dirty="0">
                <a:latin typeface="Arial Black" pitchFamily="34" charset="0"/>
              </a:rPr>
              <a:t>Lancement officiel du projet </a:t>
            </a:r>
          </a:p>
          <a:p>
            <a:pPr algn="ctr">
              <a:buNone/>
            </a:pPr>
            <a:r>
              <a:rPr lang="fr-FR" sz="4800" dirty="0">
                <a:solidFill>
                  <a:schemeClr val="tx2"/>
                </a:solidFill>
                <a:latin typeface="Arial Black" pitchFamily="34" charset="0"/>
              </a:rPr>
              <a:t>« </a:t>
            </a:r>
            <a:r>
              <a:rPr lang="fr-FR" sz="3900" dirty="0">
                <a:solidFill>
                  <a:schemeClr val="tx2"/>
                </a:solidFill>
                <a:latin typeface="Arial Black" pitchFamily="34" charset="0"/>
              </a:rPr>
              <a:t>Amélioration des conditions de vie et de la santé des filles et des jeunes femmes vulnérables et leurs familles »</a:t>
            </a:r>
            <a:r>
              <a:rPr lang="fr-FR" sz="4800" dirty="0">
                <a:solidFill>
                  <a:schemeClr val="tx2"/>
                </a:solidFill>
                <a:latin typeface="Arial Black" pitchFamily="34" charset="0"/>
              </a:rPr>
              <a:t/>
            </a:r>
            <a:br>
              <a:rPr lang="fr-FR" sz="4800" dirty="0">
                <a:solidFill>
                  <a:schemeClr val="tx2"/>
                </a:solidFill>
                <a:latin typeface="Arial Black" pitchFamily="34" charset="0"/>
              </a:rPr>
            </a:br>
            <a:endParaRPr lang="fr-FR" sz="4800" dirty="0">
              <a:solidFill>
                <a:schemeClr val="tx2"/>
              </a:solidFill>
              <a:latin typeface="Arial Black" pitchFamily="34" charset="0"/>
            </a:endParaRPr>
          </a:p>
          <a:p>
            <a:pPr>
              <a:buNone/>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341"/>
            <a:ext cx="7704667" cy="960437"/>
          </a:xfrm>
        </p:spPr>
        <p:txBody>
          <a:bodyPr>
            <a:normAutofit/>
          </a:bodyPr>
          <a:lstStyle/>
          <a:p>
            <a:r>
              <a:rPr lang="fr-FR" sz="4800" b="1" dirty="0"/>
              <a:t>RÉSULTATS ATTENDUS </a:t>
            </a:r>
          </a:p>
        </p:txBody>
      </p:sp>
      <p:sp>
        <p:nvSpPr>
          <p:cNvPr id="3" name="Espace réservé du contenu 2"/>
          <p:cNvSpPr>
            <a:spLocks noGrp="1"/>
          </p:cNvSpPr>
          <p:nvPr>
            <p:ph idx="1"/>
          </p:nvPr>
        </p:nvSpPr>
        <p:spPr>
          <a:xfrm>
            <a:off x="925157" y="1783357"/>
            <a:ext cx="8229600" cy="4525963"/>
          </a:xfrm>
        </p:spPr>
        <p:txBody>
          <a:bodyPr>
            <a:normAutofit fontScale="85000" lnSpcReduction="10000"/>
          </a:bodyPr>
          <a:lstStyle/>
          <a:p>
            <a:pPr marL="0" indent="0" algn="just">
              <a:buNone/>
            </a:pPr>
            <a:r>
              <a:rPr lang="fr-FR" dirty="0">
                <a:latin typeface="Arial Narrow" pitchFamily="34" charset="0"/>
              </a:rPr>
              <a:t>Les trois résultats attendus du projet sont les suivants:</a:t>
            </a:r>
          </a:p>
          <a:p>
            <a:pPr algn="just">
              <a:buFont typeface="Wingdings" panose="05000000000000000000" pitchFamily="2" charset="2"/>
              <a:buChar char="q"/>
            </a:pPr>
            <a:r>
              <a:rPr lang="fr-FR" b="1" dirty="0">
                <a:latin typeface="Arial Narrow" pitchFamily="34" charset="0"/>
              </a:rPr>
              <a:t>Pour le groupe cible:</a:t>
            </a:r>
          </a:p>
          <a:p>
            <a:pPr marL="514350" indent="-514350" algn="just">
              <a:buFont typeface="+mj-lt"/>
              <a:buAutoNum type="arabicParenR"/>
            </a:pPr>
            <a:r>
              <a:rPr lang="fr-FR" dirty="0">
                <a:latin typeface="Arial Narrow" pitchFamily="34" charset="0"/>
              </a:rPr>
              <a:t>Des compétences économiquement utiles pour devenir financièrement indépendant (de la prostitution) sont acquises et le groupe cible a renforcé ses compétences de vie et sa confiance en soi;</a:t>
            </a:r>
          </a:p>
          <a:p>
            <a:pPr marL="514350" indent="-514350" algn="just">
              <a:buFont typeface="+mj-lt"/>
              <a:buAutoNum type="arabicParenR"/>
            </a:pPr>
            <a:r>
              <a:rPr lang="fr-FR" dirty="0">
                <a:latin typeface="Arial Narrow" pitchFamily="34" charset="0"/>
              </a:rPr>
              <a:t>Les connaissances en matière d’hygiène, de santé et de droits sexuels et reproductifs sont accrues et améliorées et les mesures d’hygiène de base sont mises en pratique. </a:t>
            </a:r>
          </a:p>
          <a:p>
            <a:pPr algn="just">
              <a:buFont typeface="Wingdings" panose="05000000000000000000" pitchFamily="2" charset="2"/>
              <a:buChar char="q"/>
            </a:pPr>
            <a:r>
              <a:rPr lang="fr-FR" b="1" dirty="0">
                <a:latin typeface="Arial Narrow" pitchFamily="34" charset="0"/>
              </a:rPr>
              <a:t>Pour la population en général:</a:t>
            </a:r>
          </a:p>
          <a:p>
            <a:pPr marL="514350" indent="-514350" algn="just">
              <a:buFont typeface="+mj-lt"/>
              <a:buAutoNum type="arabicParenR" startAt="3"/>
            </a:pPr>
            <a:r>
              <a:rPr lang="fr-FR" dirty="0">
                <a:latin typeface="Arial Narrow" pitchFamily="34" charset="0"/>
              </a:rPr>
              <a:t>Les autorités politiques et traditionnelles connaissent les réelles causes de la prostitution juvénile et s'engagent à donner aux jeunes davantage de perspectives d'avenir ; de plus, la population togolaise en général est sensibilisée sur l’ampleur du phénomène et de ses conséquences néfastes pour les jeunes</a:t>
            </a:r>
            <a:r>
              <a:rPr lang="fr-FR" dirty="0">
                <a:solidFill>
                  <a:srgbClr val="FF0000"/>
                </a:solidFill>
                <a:latin typeface="Arial Narrow" pitchFamily="34" charset="0"/>
              </a:rPr>
              <a:t>.</a:t>
            </a:r>
          </a:p>
          <a:p>
            <a:pPr>
              <a:buFontTx/>
              <a:buChar char="-"/>
            </a:pPr>
            <a:endParaRPr lang="fr-FR" dirty="0"/>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704667" cy="1243607"/>
          </a:xfrm>
        </p:spPr>
        <p:txBody>
          <a:bodyPr>
            <a:normAutofit/>
          </a:bodyPr>
          <a:lstStyle/>
          <a:p>
            <a:r>
              <a:rPr lang="fr-FR" sz="5400" b="1" dirty="0"/>
              <a:t>ACTIVITÉS DU PROJET</a:t>
            </a:r>
          </a:p>
        </p:txBody>
      </p:sp>
      <p:sp>
        <p:nvSpPr>
          <p:cNvPr id="3" name="Espace réservé du contenu 2"/>
          <p:cNvSpPr>
            <a:spLocks noGrp="1"/>
          </p:cNvSpPr>
          <p:nvPr>
            <p:ph idx="1"/>
          </p:nvPr>
        </p:nvSpPr>
        <p:spPr>
          <a:xfrm>
            <a:off x="457200" y="1700808"/>
            <a:ext cx="8229600" cy="5544616"/>
          </a:xfrm>
        </p:spPr>
        <p:txBody>
          <a:bodyPr>
            <a:noAutofit/>
          </a:bodyPr>
          <a:lstStyle/>
          <a:p>
            <a:pPr algn="just">
              <a:buNone/>
            </a:pPr>
            <a:r>
              <a:rPr lang="fr-FR" sz="1800" b="1" dirty="0">
                <a:latin typeface="Arial Narrow" pitchFamily="34" charset="0"/>
              </a:rPr>
              <a:t>Résultat 1</a:t>
            </a:r>
            <a:r>
              <a:rPr lang="fr-FR" sz="1800" dirty="0">
                <a:latin typeface="Arial Narrow" pitchFamily="34" charset="0"/>
              </a:rPr>
              <a:t> </a:t>
            </a:r>
            <a:r>
              <a:rPr lang="fr-FR" sz="1800" b="1" dirty="0">
                <a:latin typeface="Arial Narrow" pitchFamily="34" charset="0"/>
              </a:rPr>
              <a:t>: Le groupe cible (15-24 ans) a acquis des compétences économiquement valables pour devenir financièrement indépendant et est renforcé dans ses compétences de vie et sa confiance en soi</a:t>
            </a:r>
          </a:p>
          <a:p>
            <a:pPr algn="just">
              <a:buNone/>
            </a:pPr>
            <a:endParaRPr lang="fr-FR" sz="1050" dirty="0">
              <a:latin typeface="Arial Narrow" pitchFamily="34" charset="0"/>
            </a:endParaRPr>
          </a:p>
          <a:p>
            <a:pPr algn="just">
              <a:buNone/>
            </a:pPr>
            <a:r>
              <a:rPr lang="fr-FR" sz="1800" b="1" dirty="0">
                <a:latin typeface="Arial Narrow" pitchFamily="34" charset="0"/>
              </a:rPr>
              <a:t>Activités </a:t>
            </a:r>
          </a:p>
          <a:p>
            <a:r>
              <a:rPr lang="fr-FR" sz="1800" dirty="0">
                <a:latin typeface="Arial Narrow" pitchFamily="34" charset="0"/>
              </a:rPr>
              <a:t>Formation des jeunes filles, femmes et leurs partenaires en tant que groupes d'épargne et de crédit</a:t>
            </a:r>
          </a:p>
          <a:p>
            <a:r>
              <a:rPr lang="fr-FR" sz="1800" dirty="0">
                <a:latin typeface="Arial Narrow" pitchFamily="34" charset="0"/>
              </a:rPr>
              <a:t>Formation des jeunes filles, femmes et leurs partenaires aux compétences pratiques pour développer et mener des activités génératrices de revenus</a:t>
            </a:r>
          </a:p>
          <a:p>
            <a:r>
              <a:rPr lang="fr-FR" sz="1800" dirty="0">
                <a:latin typeface="Arial Narrow" pitchFamily="34" charset="0"/>
              </a:rPr>
              <a:t>Formation de pairs éducateurs ( filles et partenaires)</a:t>
            </a:r>
          </a:p>
          <a:p>
            <a:r>
              <a:rPr lang="fr-FR" sz="1800" dirty="0" smtClean="0">
                <a:latin typeface="Arial Narrow" pitchFamily="34" charset="0"/>
              </a:rPr>
              <a:t>Organisation des causeries </a:t>
            </a:r>
            <a:r>
              <a:rPr lang="fr-FR" sz="1800" dirty="0">
                <a:latin typeface="Arial Narrow" pitchFamily="34" charset="0"/>
              </a:rPr>
              <a:t>et </a:t>
            </a:r>
            <a:r>
              <a:rPr lang="fr-FR" sz="1800" dirty="0" smtClean="0">
                <a:latin typeface="Arial Narrow" pitchFamily="34" charset="0"/>
              </a:rPr>
              <a:t>entretiens </a:t>
            </a:r>
            <a:r>
              <a:rPr lang="fr-FR" sz="1800" dirty="0">
                <a:latin typeface="Arial Narrow" pitchFamily="34" charset="0"/>
              </a:rPr>
              <a:t>individuels pour renforcer la cible en matière de compétences de vie courante</a:t>
            </a:r>
          </a:p>
          <a:p>
            <a:r>
              <a:rPr lang="fr-FR" sz="1800" dirty="0">
                <a:latin typeface="Arial Narrow" pitchFamily="34" charset="0"/>
              </a:rPr>
              <a:t>Prise en charge psychologique personnelle pour le renforcement émotionnel</a:t>
            </a:r>
          </a:p>
          <a:p>
            <a:r>
              <a:rPr lang="fr-FR" sz="1800" dirty="0">
                <a:latin typeface="Arial Narrow" pitchFamily="34" charset="0"/>
              </a:rPr>
              <a:t>Journée d’échanges avec des femmes et hommes leaders pour sensibiliser la cible  sur les droits des femmes et sur l'égalité des genres</a:t>
            </a:r>
          </a:p>
          <a:p>
            <a:pPr>
              <a:buNone/>
            </a:pPr>
            <a:endParaRPr lang="fr-FR" sz="1800" dirty="0">
              <a:latin typeface="Arial Narrow" pitchFamily="34" charset="0"/>
            </a:endParaRPr>
          </a:p>
          <a:p>
            <a:pPr>
              <a:buNone/>
            </a:pPr>
            <a:r>
              <a:rPr lang="fr-FR" sz="1800" dirty="0">
                <a:latin typeface="Arial Narrow" pitchFamily="34" charset="0"/>
              </a:rPr>
              <a:t> </a:t>
            </a:r>
          </a:p>
          <a:p>
            <a:pPr>
              <a:buNone/>
            </a:pPr>
            <a:endParaRPr lang="fr-FR" sz="1800" dirty="0">
              <a:latin typeface="Arial Narrow" pitchFamily="34" charset="0"/>
            </a:endParaRPr>
          </a:p>
        </p:txBody>
      </p:sp>
      <p:sp>
        <p:nvSpPr>
          <p:cNvPr id="4" name="ZoneTexte 3"/>
          <p:cNvSpPr txBox="1"/>
          <p:nvPr/>
        </p:nvSpPr>
        <p:spPr>
          <a:xfrm>
            <a:off x="611560" y="6381328"/>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ACTIVITÉS DU PROJET (SUITE)</a:t>
            </a:r>
            <a:endParaRPr lang="fr-FR" dirty="0"/>
          </a:p>
        </p:txBody>
      </p:sp>
      <p:sp>
        <p:nvSpPr>
          <p:cNvPr id="3" name="Espace réservé du contenu 2"/>
          <p:cNvSpPr>
            <a:spLocks noGrp="1"/>
          </p:cNvSpPr>
          <p:nvPr>
            <p:ph idx="1"/>
          </p:nvPr>
        </p:nvSpPr>
        <p:spPr/>
        <p:txBody>
          <a:bodyPr>
            <a:normAutofit fontScale="70000" lnSpcReduction="20000"/>
          </a:bodyPr>
          <a:lstStyle/>
          <a:p>
            <a:pPr algn="just">
              <a:buNone/>
            </a:pPr>
            <a:r>
              <a:rPr lang="fr-FR" dirty="0">
                <a:latin typeface="Arial Narrow" pitchFamily="34" charset="0"/>
              </a:rPr>
              <a:t> </a:t>
            </a:r>
            <a:r>
              <a:rPr lang="fr-FR" b="1" dirty="0">
                <a:latin typeface="Arial Narrow" pitchFamily="34" charset="0"/>
              </a:rPr>
              <a:t>Résultat 2 :</a:t>
            </a:r>
            <a:r>
              <a:rPr lang="fr-FR" dirty="0">
                <a:latin typeface="Arial Narrow" pitchFamily="34" charset="0"/>
              </a:rPr>
              <a:t> </a:t>
            </a:r>
            <a:r>
              <a:rPr lang="fr-FR" b="1" dirty="0">
                <a:latin typeface="Arial Narrow" pitchFamily="34" charset="0"/>
              </a:rPr>
              <a:t>Les connaissances en matière d’hygiène, de santé et de droits sexuels et reproductifs sont améliorées et les mesures d’hygiène de base sont mises en pratique. </a:t>
            </a:r>
          </a:p>
          <a:p>
            <a:pPr algn="just">
              <a:buNone/>
            </a:pPr>
            <a:endParaRPr lang="fr-FR" sz="1800" dirty="0">
              <a:latin typeface="Arial Narrow" pitchFamily="34" charset="0"/>
            </a:endParaRPr>
          </a:p>
          <a:p>
            <a:pPr algn="just">
              <a:buNone/>
            </a:pPr>
            <a:r>
              <a:rPr lang="fr-FR" b="1" dirty="0">
                <a:latin typeface="Arial Narrow" pitchFamily="34" charset="0"/>
              </a:rPr>
              <a:t>Activités </a:t>
            </a:r>
          </a:p>
          <a:p>
            <a:pPr algn="just"/>
            <a:r>
              <a:rPr lang="fr-FR" dirty="0">
                <a:latin typeface="Arial Narrow" pitchFamily="34" charset="0"/>
              </a:rPr>
              <a:t>Séances de sensibilisation pour la promotion et l’ éducation à l'hygiène</a:t>
            </a:r>
          </a:p>
          <a:p>
            <a:pPr algn="just"/>
            <a:r>
              <a:rPr lang="fr-FR" dirty="0">
                <a:latin typeface="Arial Narrow" pitchFamily="34" charset="0"/>
              </a:rPr>
              <a:t>Mise à disposition du groupe cible de dispositifs de lavage des mains et de poubelles sur les sites</a:t>
            </a:r>
          </a:p>
          <a:p>
            <a:pPr algn="just"/>
            <a:r>
              <a:rPr lang="fr-FR" dirty="0">
                <a:latin typeface="Arial Narrow" pitchFamily="34" charset="0"/>
              </a:rPr>
              <a:t>Création et formation de comités de gestion des déchets et de l'eau</a:t>
            </a:r>
          </a:p>
          <a:p>
            <a:pPr algn="just"/>
            <a:r>
              <a:rPr lang="fr-FR" dirty="0">
                <a:latin typeface="Arial Narrow" pitchFamily="34" charset="0"/>
              </a:rPr>
              <a:t>Organisation </a:t>
            </a:r>
            <a:r>
              <a:rPr lang="fr-FR" dirty="0" smtClean="0">
                <a:latin typeface="Arial Narrow" pitchFamily="34" charset="0"/>
              </a:rPr>
              <a:t>des </a:t>
            </a:r>
            <a:r>
              <a:rPr lang="fr-FR" dirty="0">
                <a:latin typeface="Arial Narrow" pitchFamily="34" charset="0"/>
              </a:rPr>
              <a:t>sensibilisations de grand groupe  sur la santé et les droits sexuels et reproductifs</a:t>
            </a:r>
          </a:p>
          <a:p>
            <a:pPr algn="just">
              <a:buNone/>
            </a:pPr>
            <a:endParaRPr lang="fr-FR" dirty="0"/>
          </a:p>
        </p:txBody>
      </p:sp>
      <p:sp>
        <p:nvSpPr>
          <p:cNvPr id="4" name="Rectangle 3"/>
          <p:cNvSpPr/>
          <p:nvPr/>
        </p:nvSpPr>
        <p:spPr>
          <a:xfrm>
            <a:off x="251520" y="6453336"/>
            <a:ext cx="8352928" cy="246221"/>
          </a:xfrm>
          <a:prstGeom prst="rect">
            <a:avLst/>
          </a:prstGeom>
        </p:spPr>
        <p:txBody>
          <a:bodyPr wrap="square">
            <a:spAutoFit/>
          </a:bodyPr>
          <a:lstStyle/>
          <a:p>
            <a:pPr algn="ctr"/>
            <a:r>
              <a:rPr lang="fr-FR" sz="100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3" y="457201"/>
            <a:ext cx="7704667" cy="1171599"/>
          </a:xfrm>
        </p:spPr>
        <p:txBody>
          <a:bodyPr>
            <a:normAutofit fontScale="90000"/>
          </a:bodyPr>
          <a:lstStyle/>
          <a:p>
            <a:r>
              <a:rPr lang="fr-FR" sz="4800" b="1" dirty="0"/>
              <a:t>ACTIVITÉS DU PROJET (SUITE)</a:t>
            </a:r>
          </a:p>
        </p:txBody>
      </p:sp>
      <p:sp>
        <p:nvSpPr>
          <p:cNvPr id="3" name="Espace réservé du contenu 2"/>
          <p:cNvSpPr>
            <a:spLocks noGrp="1"/>
          </p:cNvSpPr>
          <p:nvPr>
            <p:ph idx="1"/>
          </p:nvPr>
        </p:nvSpPr>
        <p:spPr>
          <a:xfrm>
            <a:off x="946707" y="2456717"/>
            <a:ext cx="8147248" cy="5040560"/>
          </a:xfrm>
        </p:spPr>
        <p:txBody>
          <a:bodyPr>
            <a:noAutofit/>
          </a:bodyPr>
          <a:lstStyle/>
          <a:p>
            <a:pPr algn="just">
              <a:buNone/>
            </a:pPr>
            <a:r>
              <a:rPr lang="fr-FR" sz="2000" b="1" dirty="0">
                <a:latin typeface="Arial Narrow" pitchFamily="34" charset="0"/>
              </a:rPr>
              <a:t>Résultat 3 : L</a:t>
            </a:r>
            <a:r>
              <a:rPr lang="fr-FR" sz="2000" dirty="0">
                <a:latin typeface="Arial Narrow" pitchFamily="34" charset="0"/>
              </a:rPr>
              <a:t>es autorités politiques et traditionnelles sont conscientes des causes de la prostitution des jeunes et s'engagent à donner aux jeunes, davantage de perspectives d'avenir; de plus la population togolaise en général est sensibilisée sur l’ampleur du phénomène et de ses conséquences néfastes pour les jeunes.</a:t>
            </a:r>
          </a:p>
          <a:p>
            <a:pPr algn="just">
              <a:buNone/>
            </a:pPr>
            <a:r>
              <a:rPr lang="fr-FR" sz="2000" b="1" dirty="0" smtClean="0">
                <a:latin typeface="Arial Narrow" pitchFamily="34" charset="0"/>
              </a:rPr>
              <a:t>Activités</a:t>
            </a:r>
            <a:endParaRPr lang="fr-FR" sz="2000" b="1" dirty="0">
              <a:latin typeface="Arial Narrow" pitchFamily="34" charset="0"/>
            </a:endParaRPr>
          </a:p>
          <a:p>
            <a:pPr algn="just"/>
            <a:r>
              <a:rPr lang="fr-FR" sz="2000" dirty="0">
                <a:latin typeface="Arial Narrow" pitchFamily="34" charset="0"/>
              </a:rPr>
              <a:t>Organisation d’ateliers de réflexion avec les acteurs politiques et traditionnels</a:t>
            </a:r>
          </a:p>
          <a:p>
            <a:pPr algn="just"/>
            <a:r>
              <a:rPr lang="fr-FR" sz="2000" dirty="0">
                <a:latin typeface="Arial Narrow" pitchFamily="34" charset="0"/>
              </a:rPr>
              <a:t>Manifestations d'information du public togolais sur la prévention de la prostitution des jeunes grâce aux émissions radiophoniques et aux sensibilisations publiques</a:t>
            </a:r>
          </a:p>
          <a:p>
            <a:pPr algn="just"/>
            <a:r>
              <a:rPr lang="fr-FR" sz="2000" dirty="0">
                <a:latin typeface="Arial Narrow" pitchFamily="34" charset="0"/>
              </a:rPr>
              <a:t>Ateliers de réflexion avec les exploitants d'hôtels et d’auberge sur la prostitution des jeunes</a:t>
            </a:r>
          </a:p>
          <a:p>
            <a:pPr algn="just">
              <a:buNone/>
            </a:pPr>
            <a:endParaRPr lang="fr-FR" sz="2400" dirty="0">
              <a:latin typeface="Arial Narrow" pitchFamily="34" charset="0"/>
            </a:endParaRPr>
          </a:p>
          <a:p>
            <a:pPr algn="just">
              <a:buNone/>
            </a:pPr>
            <a:endParaRPr lang="fr-FR" sz="2400" dirty="0">
              <a:latin typeface="Arial Narrow" pitchFamily="34" charset="0"/>
            </a:endParaRPr>
          </a:p>
          <a:p>
            <a:pPr algn="just">
              <a:buNone/>
            </a:pPr>
            <a:endParaRPr lang="fr-FR" sz="2400" dirty="0">
              <a:latin typeface="Arial Narrow" pitchFamily="34" charset="0"/>
            </a:endParaRPr>
          </a:p>
          <a:p>
            <a:pPr algn="just">
              <a:buNone/>
            </a:pPr>
            <a:endParaRPr lang="fr-FR" sz="2400" dirty="0">
              <a:latin typeface="Arial Narrow" pitchFamily="34" charset="0"/>
            </a:endParaRPr>
          </a:p>
        </p:txBody>
      </p:sp>
      <p:sp>
        <p:nvSpPr>
          <p:cNvPr id="4" name="ZoneTexte 3"/>
          <p:cNvSpPr txBox="1"/>
          <p:nvPr/>
        </p:nvSpPr>
        <p:spPr>
          <a:xfrm>
            <a:off x="683568" y="6581001"/>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7704667" cy="1069394"/>
          </a:xfrm>
        </p:spPr>
        <p:txBody>
          <a:bodyPr>
            <a:normAutofit/>
          </a:bodyPr>
          <a:lstStyle/>
          <a:p>
            <a:r>
              <a:rPr lang="fr-FR" sz="5400" b="1" dirty="0">
                <a:latin typeface="+mn-lt"/>
              </a:rPr>
              <a:t>LES SITES DU PROJET</a:t>
            </a:r>
          </a:p>
        </p:txBody>
      </p:sp>
      <p:sp>
        <p:nvSpPr>
          <p:cNvPr id="3" name="Espace réservé du contenu 2"/>
          <p:cNvSpPr>
            <a:spLocks noGrp="1"/>
          </p:cNvSpPr>
          <p:nvPr>
            <p:ph idx="1"/>
          </p:nvPr>
        </p:nvSpPr>
        <p:spPr>
          <a:xfrm>
            <a:off x="1315636" y="1258034"/>
            <a:ext cx="7704667" cy="4680520"/>
          </a:xfrm>
        </p:spPr>
        <p:txBody>
          <a:bodyPr>
            <a:normAutofit fontScale="62500" lnSpcReduction="20000"/>
          </a:bodyPr>
          <a:lstStyle/>
          <a:p>
            <a:pPr algn="just">
              <a:buNone/>
            </a:pPr>
            <a:r>
              <a:rPr lang="fr-FR" sz="2800" dirty="0">
                <a:latin typeface="Arial Narrow" pitchFamily="34" charset="0"/>
              </a:rPr>
              <a:t>Le projet prend en compte six (06) quartiers de Lomé, à savoir : </a:t>
            </a:r>
          </a:p>
          <a:p>
            <a:pPr marL="514350" indent="-514350" algn="just">
              <a:buAutoNum type="arabicPeriod"/>
            </a:pPr>
            <a:r>
              <a:rPr lang="fr-FR" sz="2800" dirty="0" err="1">
                <a:latin typeface="Arial Narrow" pitchFamily="34" charset="0"/>
              </a:rPr>
              <a:t>Agbadahonou</a:t>
            </a:r>
            <a:endParaRPr lang="fr-FR" sz="2800" dirty="0">
              <a:latin typeface="Arial Narrow" pitchFamily="34" charset="0"/>
            </a:endParaRPr>
          </a:p>
          <a:p>
            <a:pPr marL="514350" indent="-514350" algn="just">
              <a:buAutoNum type="arabicPeriod"/>
            </a:pPr>
            <a:r>
              <a:rPr lang="fr-FR" sz="2800" dirty="0">
                <a:latin typeface="Arial Narrow" pitchFamily="34" charset="0"/>
              </a:rPr>
              <a:t>Texas (</a:t>
            </a:r>
            <a:r>
              <a:rPr lang="fr-FR" sz="2800" dirty="0" err="1">
                <a:latin typeface="Arial Narrow" pitchFamily="34" charset="0"/>
              </a:rPr>
              <a:t>Tokoin</a:t>
            </a:r>
            <a:r>
              <a:rPr lang="fr-FR" sz="2800" dirty="0">
                <a:latin typeface="Arial Narrow" pitchFamily="34" charset="0"/>
              </a:rPr>
              <a:t> Lycée)</a:t>
            </a:r>
          </a:p>
          <a:p>
            <a:pPr marL="514350" indent="-514350" algn="just">
              <a:buAutoNum type="arabicPeriod"/>
            </a:pPr>
            <a:r>
              <a:rPr lang="fr-FR" sz="2800" dirty="0">
                <a:latin typeface="Arial Narrow" pitchFamily="34" charset="0"/>
              </a:rPr>
              <a:t>Katanga </a:t>
            </a:r>
          </a:p>
          <a:p>
            <a:pPr marL="514350" indent="-514350" algn="just">
              <a:buAutoNum type="arabicPeriod"/>
            </a:pPr>
            <a:r>
              <a:rPr lang="fr-FR" sz="2800" dirty="0" err="1">
                <a:latin typeface="Arial Narrow" pitchFamily="34" charset="0"/>
              </a:rPr>
              <a:t>Nyékonakpoè</a:t>
            </a:r>
            <a:r>
              <a:rPr lang="fr-FR" sz="2800" dirty="0">
                <a:latin typeface="Arial Narrow" pitchFamily="34" charset="0"/>
              </a:rPr>
              <a:t> </a:t>
            </a:r>
          </a:p>
          <a:p>
            <a:pPr marL="514350" indent="-514350" algn="just">
              <a:buAutoNum type="arabicPeriod"/>
            </a:pPr>
            <a:r>
              <a:rPr lang="fr-FR" sz="2800" dirty="0" err="1">
                <a:latin typeface="Arial Narrow" pitchFamily="34" charset="0"/>
              </a:rPr>
              <a:t>Akodessewa</a:t>
            </a:r>
            <a:r>
              <a:rPr lang="fr-FR" sz="2800" dirty="0">
                <a:latin typeface="Arial Narrow" pitchFamily="34" charset="0"/>
              </a:rPr>
              <a:t> et </a:t>
            </a:r>
          </a:p>
          <a:p>
            <a:pPr marL="514350" indent="-514350" algn="just">
              <a:buAutoNum type="arabicPeriod"/>
            </a:pPr>
            <a:r>
              <a:rPr lang="fr-FR" sz="2800" dirty="0" err="1">
                <a:latin typeface="Arial Narrow" pitchFamily="34" charset="0"/>
              </a:rPr>
              <a:t>Bèniglato</a:t>
            </a:r>
            <a:r>
              <a:rPr lang="fr-FR" sz="2800" dirty="0">
                <a:latin typeface="Arial Narrow" pitchFamily="34" charset="0"/>
              </a:rPr>
              <a:t> </a:t>
            </a:r>
          </a:p>
          <a:p>
            <a:pPr marL="514350" indent="-514350" algn="just">
              <a:buNone/>
            </a:pPr>
            <a:endParaRPr lang="fr-FR" sz="1700" dirty="0">
              <a:latin typeface="Arial Narrow" pitchFamily="34" charset="0"/>
            </a:endParaRPr>
          </a:p>
          <a:p>
            <a:pPr marL="514350" indent="-514350" algn="just">
              <a:buNone/>
            </a:pPr>
            <a:r>
              <a:rPr lang="fr-FR" sz="2800" dirty="0">
                <a:latin typeface="Arial Narrow" pitchFamily="34" charset="0"/>
              </a:rPr>
              <a:t>A l’instar de ces quartiers de Lomé, quatre autres villes seront touchées par les activités de sensibilisation et les journées de réflexion. Il s’agit de : </a:t>
            </a:r>
          </a:p>
          <a:p>
            <a:pPr marL="514350" indent="-514350" algn="just">
              <a:buAutoNum type="arabicPeriod"/>
            </a:pPr>
            <a:r>
              <a:rPr lang="fr-FR" sz="2800" dirty="0">
                <a:latin typeface="Arial Narrow" pitchFamily="34" charset="0"/>
              </a:rPr>
              <a:t>Atakpamé</a:t>
            </a:r>
          </a:p>
          <a:p>
            <a:pPr marL="514350" indent="-514350" algn="just">
              <a:buAutoNum type="arabicPeriod"/>
            </a:pPr>
            <a:r>
              <a:rPr lang="fr-FR" sz="2800" dirty="0" err="1">
                <a:latin typeface="Arial Narrow" pitchFamily="34" charset="0"/>
              </a:rPr>
              <a:t>Kpalimé</a:t>
            </a:r>
            <a:endParaRPr lang="fr-FR" sz="2800" dirty="0">
              <a:latin typeface="Arial Narrow" pitchFamily="34" charset="0"/>
            </a:endParaRPr>
          </a:p>
          <a:p>
            <a:pPr marL="514350" indent="-514350" algn="just">
              <a:buAutoNum type="arabicPeriod"/>
            </a:pPr>
            <a:r>
              <a:rPr lang="fr-FR" sz="2800" dirty="0">
                <a:latin typeface="Arial Narrow" pitchFamily="34" charset="0"/>
              </a:rPr>
              <a:t>Sokodé et</a:t>
            </a:r>
          </a:p>
          <a:p>
            <a:pPr marL="514350" indent="-514350" algn="just">
              <a:buAutoNum type="arabicPeriod"/>
            </a:pPr>
            <a:r>
              <a:rPr lang="fr-FR" sz="2800" dirty="0" err="1">
                <a:latin typeface="Arial Narrow" pitchFamily="34" charset="0"/>
              </a:rPr>
              <a:t>Vogan</a:t>
            </a:r>
            <a:r>
              <a:rPr lang="fr-FR" sz="2800" dirty="0">
                <a:latin typeface="Arial Narrow" pitchFamily="34" charset="0"/>
              </a:rPr>
              <a:t>. </a:t>
            </a:r>
          </a:p>
        </p:txBody>
      </p:sp>
      <p:sp>
        <p:nvSpPr>
          <p:cNvPr id="4" name="Rectangle 3"/>
          <p:cNvSpPr/>
          <p:nvPr/>
        </p:nvSpPr>
        <p:spPr>
          <a:xfrm>
            <a:off x="251520" y="6453336"/>
            <a:ext cx="8352928" cy="246221"/>
          </a:xfrm>
          <a:prstGeom prst="rect">
            <a:avLst/>
          </a:prstGeom>
        </p:spPr>
        <p:txBody>
          <a:bodyPr wrap="square">
            <a:spAutoFit/>
          </a:bodyPr>
          <a:lstStyle/>
          <a:p>
            <a:pPr algn="ctr"/>
            <a:r>
              <a:rPr lang="fr-FR" sz="100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340768"/>
            <a:ext cx="7704667" cy="2376264"/>
          </a:xfrm>
        </p:spPr>
        <p:txBody>
          <a:bodyPr>
            <a:normAutofit/>
          </a:bodyPr>
          <a:lstStyle/>
          <a:p>
            <a:pPr algn="ctr">
              <a:buNone/>
            </a:pPr>
            <a:endParaRPr lang="fr-FR" dirty="0"/>
          </a:p>
          <a:p>
            <a:pPr algn="ctr">
              <a:buNone/>
            </a:pPr>
            <a:endParaRPr lang="fr-FR" dirty="0"/>
          </a:p>
          <a:p>
            <a:pPr algn="ctr">
              <a:buNone/>
            </a:pPr>
            <a:r>
              <a:rPr lang="fr-FR" sz="3800" b="1" dirty="0">
                <a:latin typeface="Arial Narrow" pitchFamily="34" charset="0"/>
              </a:rPr>
              <a:t>Merci pour votre aimable attention.</a:t>
            </a:r>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46448" y="332656"/>
            <a:ext cx="8229600" cy="1143000"/>
          </a:xfrm>
        </p:spPr>
        <p:txBody>
          <a:bodyPr>
            <a:normAutofit fontScale="90000"/>
          </a:bodyPr>
          <a:lstStyle/>
          <a:p>
            <a:r>
              <a:rPr lang="fr-FR" b="1" dirty="0"/>
              <a:t>PRÉSENTATION DE L’ASSOCIATION Petite Sœur à Sœur </a:t>
            </a:r>
          </a:p>
        </p:txBody>
      </p:sp>
      <p:sp>
        <p:nvSpPr>
          <p:cNvPr id="3" name="Espace réservé du contenu 2"/>
          <p:cNvSpPr>
            <a:spLocks noGrp="1"/>
          </p:cNvSpPr>
          <p:nvPr>
            <p:ph idx="4294967295"/>
          </p:nvPr>
        </p:nvSpPr>
        <p:spPr>
          <a:xfrm>
            <a:off x="539552" y="1783358"/>
            <a:ext cx="8229600" cy="4525962"/>
          </a:xfrm>
        </p:spPr>
        <p:txBody>
          <a:bodyPr>
            <a:normAutofit/>
          </a:bodyPr>
          <a:lstStyle/>
          <a:p>
            <a:pPr algn="just">
              <a:buNone/>
            </a:pPr>
            <a:r>
              <a:rPr lang="fr-FR" dirty="0">
                <a:latin typeface="Arial Narrow" pitchFamily="34" charset="0"/>
              </a:rPr>
              <a:t>    L'Association  Petite </a:t>
            </a:r>
            <a:r>
              <a:rPr lang="fr-FR" dirty="0" err="1">
                <a:latin typeface="Arial Narrow" pitchFamily="34" charset="0"/>
              </a:rPr>
              <a:t>Soeur</a:t>
            </a:r>
            <a:r>
              <a:rPr lang="fr-FR" dirty="0">
                <a:latin typeface="Arial Narrow" pitchFamily="34" charset="0"/>
              </a:rPr>
              <a:t> à Sœur (PSAS)  est une organisation non gouvernementale créée en 2009 et ayant son siège à Lomé. Elle a pour but d’œuvrer pour le bien-être des enfants et des jeunes filles vulnérables au Togo.</a:t>
            </a:r>
          </a:p>
          <a:p>
            <a:pPr algn="just">
              <a:buNone/>
            </a:pPr>
            <a:r>
              <a:rPr lang="fr-FR" dirty="0">
                <a:latin typeface="Arial Narrow" pitchFamily="34" charset="0"/>
              </a:rPr>
              <a:t>    Les zones d'intervention de PSAS se situent aussi bien à Lomé qu'à l'intérieur du pays. Ce sont les villes de  </a:t>
            </a:r>
            <a:r>
              <a:rPr lang="fr-FR" dirty="0" err="1">
                <a:latin typeface="Arial Narrow" pitchFamily="34" charset="0"/>
              </a:rPr>
              <a:t>Hahotoé</a:t>
            </a:r>
            <a:r>
              <a:rPr lang="fr-FR" dirty="0">
                <a:latin typeface="Arial Narrow" pitchFamily="34" charset="0"/>
              </a:rPr>
              <a:t>, </a:t>
            </a:r>
            <a:r>
              <a:rPr lang="fr-FR" dirty="0" err="1">
                <a:latin typeface="Arial Narrow" pitchFamily="34" charset="0"/>
              </a:rPr>
              <a:t>Vogan</a:t>
            </a:r>
            <a:r>
              <a:rPr lang="fr-FR" dirty="0">
                <a:latin typeface="Arial Narrow" pitchFamily="34" charset="0"/>
              </a:rPr>
              <a:t>, Kpalimé, </a:t>
            </a:r>
            <a:r>
              <a:rPr lang="fr-FR" dirty="0" err="1">
                <a:latin typeface="Arial Narrow" pitchFamily="34" charset="0"/>
              </a:rPr>
              <a:t>Agou</a:t>
            </a:r>
            <a:r>
              <a:rPr lang="fr-FR" dirty="0">
                <a:latin typeface="Arial Narrow" pitchFamily="34" charset="0"/>
              </a:rPr>
              <a:t>, </a:t>
            </a:r>
            <a:r>
              <a:rPr lang="fr-FR" dirty="0" err="1">
                <a:latin typeface="Arial Narrow" pitchFamily="34" charset="0"/>
              </a:rPr>
              <a:t>Danyi</a:t>
            </a:r>
            <a:r>
              <a:rPr lang="fr-FR" dirty="0">
                <a:latin typeface="Arial Narrow" pitchFamily="34" charset="0"/>
              </a:rPr>
              <a:t>, Atakpamé, Anié, Sokodé, Kara et leurs villages </a:t>
            </a:r>
            <a:r>
              <a:rPr lang="fr-FR" dirty="0" err="1">
                <a:latin typeface="Arial Narrow" pitchFamily="34" charset="0"/>
              </a:rPr>
              <a:t>environants</a:t>
            </a:r>
            <a:r>
              <a:rPr lang="fr-FR" dirty="0">
                <a:latin typeface="Arial Narrow" pitchFamily="34" charset="0"/>
              </a:rPr>
              <a:t>.</a:t>
            </a:r>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75000"/>
                  </a:schemeClr>
                </a:solidFill>
              </a:rPr>
              <a:t>Amélioration des conditions de vie et de la santé des filles et des jeunes femmes vulnérables et leurs familles</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274638"/>
            <a:ext cx="8229600" cy="1143000"/>
          </a:xfrm>
        </p:spPr>
        <p:txBody>
          <a:bodyPr>
            <a:normAutofit fontScale="90000"/>
          </a:bodyPr>
          <a:lstStyle/>
          <a:p>
            <a:r>
              <a:rPr lang="fr-FR" b="1" dirty="0"/>
              <a:t>MISSION DE L’ASSOCIATION PSAS </a:t>
            </a:r>
            <a:br>
              <a:rPr lang="fr-FR" b="1" dirty="0"/>
            </a:br>
            <a:endParaRPr lang="fr-FR" dirty="0"/>
          </a:p>
        </p:txBody>
      </p:sp>
      <p:sp>
        <p:nvSpPr>
          <p:cNvPr id="3" name="Espace réservé du contenu 2"/>
          <p:cNvSpPr>
            <a:spLocks noGrp="1"/>
          </p:cNvSpPr>
          <p:nvPr>
            <p:ph idx="1"/>
          </p:nvPr>
        </p:nvSpPr>
        <p:spPr>
          <a:xfrm>
            <a:off x="982133" y="1700808"/>
            <a:ext cx="7704667" cy="4299008"/>
          </a:xfrm>
        </p:spPr>
        <p:txBody>
          <a:bodyPr>
            <a:normAutofit/>
          </a:bodyPr>
          <a:lstStyle/>
          <a:p>
            <a:pPr>
              <a:buNone/>
            </a:pPr>
            <a:r>
              <a:rPr lang="fr-FR" dirty="0">
                <a:latin typeface="Arial Narrow" pitchFamily="34" charset="0"/>
              </a:rPr>
              <a:t>Pour atteindre ses objectifs, l’Association PSAS se concentre sur les domaines suivants :</a:t>
            </a:r>
          </a:p>
          <a:p>
            <a:r>
              <a:rPr lang="fr-FR" dirty="0">
                <a:latin typeface="Arial Narrow" pitchFamily="34" charset="0"/>
              </a:rPr>
              <a:t>  la santé, notamment la santé et les droits sexuels et reproductifs (</a:t>
            </a:r>
            <a:r>
              <a:rPr lang="fr-FR" dirty="0" smtClean="0">
                <a:latin typeface="Arial Narrow" pitchFamily="34" charset="0"/>
              </a:rPr>
              <a:t>SDSR) notamment la </a:t>
            </a:r>
            <a:r>
              <a:rPr lang="fr-FR" dirty="0">
                <a:latin typeface="Arial Narrow" pitchFamily="34" charset="0"/>
              </a:rPr>
              <a:t>prévention et la prise en </a:t>
            </a:r>
            <a:r>
              <a:rPr lang="fr-FR" dirty="0" smtClean="0">
                <a:latin typeface="Arial Narrow" pitchFamily="34" charset="0"/>
              </a:rPr>
              <a:t>charge globale </a:t>
            </a:r>
            <a:r>
              <a:rPr lang="fr-FR" dirty="0">
                <a:latin typeface="Arial Narrow" pitchFamily="34" charset="0"/>
              </a:rPr>
              <a:t>du VIH;</a:t>
            </a:r>
          </a:p>
          <a:p>
            <a:r>
              <a:rPr lang="fr-FR" dirty="0">
                <a:latin typeface="Arial Narrow" pitchFamily="34" charset="0"/>
              </a:rPr>
              <a:t> l'éducation et la formation;</a:t>
            </a:r>
          </a:p>
          <a:p>
            <a:r>
              <a:rPr lang="fr-FR" dirty="0">
                <a:latin typeface="Arial Narrow" pitchFamily="34" charset="0"/>
              </a:rPr>
              <a:t>La promotion et la protection des droits des enfants, des filles et des femmes.</a:t>
            </a: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3" y="457200"/>
            <a:ext cx="7704667" cy="5420072"/>
          </a:xfrm>
        </p:spPr>
        <p:txBody>
          <a:bodyPr/>
          <a:lstStyle/>
          <a:p>
            <a:r>
              <a:rPr lang="fr-FR" b="1" dirty="0" smtClean="0"/>
              <a:t/>
            </a:r>
            <a:br>
              <a:rPr lang="fr-FR" b="1" dirty="0" smtClean="0"/>
            </a:br>
            <a:r>
              <a:rPr lang="fr-FR" b="1" dirty="0" smtClean="0"/>
              <a:t>QUELQUES PHOTOS DE NOS ACTIVITES</a:t>
            </a:r>
            <a:endParaRPr lang="fr-FR" b="1" dirty="0"/>
          </a:p>
        </p:txBody>
      </p:sp>
    </p:spTree>
    <p:extLst>
      <p:ext uri="{BB962C8B-B14F-4D97-AF65-F5344CB8AC3E}">
        <p14:creationId xmlns:p14="http://schemas.microsoft.com/office/powerpoint/2010/main" val="24255906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340768"/>
            <a:ext cx="8229600" cy="4525963"/>
          </a:xfrm>
        </p:spPr>
        <p:txBody>
          <a:bodyPr/>
          <a:lstStyle/>
          <a:p>
            <a:pPr algn="ctr">
              <a:buNone/>
            </a:pPr>
            <a:endParaRPr lang="fr-FR" dirty="0"/>
          </a:p>
          <a:p>
            <a:pPr algn="ctr">
              <a:buNone/>
            </a:pPr>
            <a:endParaRPr lang="fr-FR" sz="1200" dirty="0"/>
          </a:p>
          <a:p>
            <a:pPr algn="ctr">
              <a:buNone/>
            </a:pPr>
            <a:endParaRPr lang="fr-FR" sz="1050" dirty="0"/>
          </a:p>
          <a:p>
            <a:pPr algn="ctr">
              <a:buNone/>
            </a:pPr>
            <a:endParaRPr lang="fr-FR" sz="5000" b="1" dirty="0" smtClean="0"/>
          </a:p>
          <a:p>
            <a:pPr algn="ctr">
              <a:buNone/>
            </a:pPr>
            <a:endParaRPr lang="fr-FR" sz="5000" b="1" dirty="0"/>
          </a:p>
          <a:p>
            <a:pPr algn="ctr">
              <a:buNone/>
            </a:pPr>
            <a:endParaRPr lang="fr-FR" dirty="0"/>
          </a:p>
          <a:p>
            <a:pPr algn="ctr">
              <a:buNone/>
            </a:pPr>
            <a:endParaRPr lang="fr-FR" dirty="0"/>
          </a:p>
        </p:txBody>
      </p:sp>
      <p:sp>
        <p:nvSpPr>
          <p:cNvPr id="4" name="ZoneTexte 3"/>
          <p:cNvSpPr txBox="1"/>
          <p:nvPr/>
        </p:nvSpPr>
        <p:spPr>
          <a:xfrm>
            <a:off x="611560" y="6309320"/>
            <a:ext cx="7632848" cy="261610"/>
          </a:xfrm>
          <a:prstGeom prst="rect">
            <a:avLst/>
          </a:prstGeom>
          <a:noFill/>
        </p:spPr>
        <p:txBody>
          <a:bodyPr wrap="square" rtlCol="0">
            <a:spAutoFit/>
          </a:bodyPr>
          <a:lstStyle/>
          <a:p>
            <a:pPr algn="ctr"/>
            <a:r>
              <a:rPr lang="fr-FR" sz="1050" i="1" dirty="0">
                <a:solidFill>
                  <a:schemeClr val="bg1">
                    <a:lumMod val="65000"/>
                  </a:schemeClr>
                </a:solidFill>
              </a:rPr>
              <a:t>Amélioration des conditions de vie et de la santé des filles et des jeunes femmes vulnérables et leurs familles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2384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62" y="0"/>
            <a:ext cx="9144000" cy="6858000"/>
          </a:xfrm>
        </p:spPr>
      </p:pic>
    </p:spTree>
    <p:extLst>
      <p:ext uri="{BB962C8B-B14F-4D97-AF65-F5344CB8AC3E}">
        <p14:creationId xmlns:p14="http://schemas.microsoft.com/office/powerpoint/2010/main" val="3735744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7173509"/>
          </a:xfrm>
        </p:spPr>
      </p:pic>
    </p:spTree>
    <p:extLst>
      <p:ext uri="{BB962C8B-B14F-4D97-AF65-F5344CB8AC3E}">
        <p14:creationId xmlns:p14="http://schemas.microsoft.com/office/powerpoint/2010/main" val="23196013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28" y="0"/>
            <a:ext cx="9117672" cy="6858000"/>
          </a:xfrm>
        </p:spPr>
      </p:pic>
    </p:spTree>
    <p:extLst>
      <p:ext uri="{BB962C8B-B14F-4D97-AF65-F5344CB8AC3E}">
        <p14:creationId xmlns:p14="http://schemas.microsoft.com/office/powerpoint/2010/main" val="19095739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Parallaxe</Template>
  <TotalTime>2018</TotalTime>
  <Words>1382</Words>
  <Application>Microsoft Office PowerPoint</Application>
  <PresentationFormat>Affichage à l'écran (4:3)</PresentationFormat>
  <Paragraphs>107</Paragraphs>
  <Slides>25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Aharoni</vt:lpstr>
      <vt:lpstr>Arial</vt:lpstr>
      <vt:lpstr>Arial Black</vt:lpstr>
      <vt:lpstr>Arial Narrow</vt:lpstr>
      <vt:lpstr>Bauhaus 93</vt:lpstr>
      <vt:lpstr>Broadway</vt:lpstr>
      <vt:lpstr>Corbel</vt:lpstr>
      <vt:lpstr>Wingdings</vt:lpstr>
      <vt:lpstr>Parallaxe</vt:lpstr>
      <vt:lpstr>Présentation PowerPoint</vt:lpstr>
      <vt:lpstr> </vt:lpstr>
      <vt:lpstr>PRÉSENTATION DE L’ASSOCIATION Petite Sœur à Sœur </vt:lpstr>
      <vt:lpstr>MISSION DE L’ASSOCIATION PSAS  </vt:lpstr>
      <vt:lpstr> QUELQUES PHOTOS DE NOS ACTIVITES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FINANCEMENT DU PROJET   </vt:lpstr>
      <vt:lpstr>DURÉE DU PROJET</vt:lpstr>
      <vt:lpstr>OBJECTIF DU PROJET</vt:lpstr>
      <vt:lpstr>CIBLE DU PROJET</vt:lpstr>
      <vt:lpstr>RÉSULTATS ATTENDUS </vt:lpstr>
      <vt:lpstr>ACTIVITÉS DU PROJET</vt:lpstr>
      <vt:lpstr>ACTIVITÉS DU PROJET (SUITE)</vt:lpstr>
      <vt:lpstr>ACTIVITÉS DU PROJET (SUITE)</vt:lpstr>
      <vt:lpstr>LES SITES DU PROJET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Amélioration des conditions de vie et de la santé des filles et des jeunes femmes vulnérables et leurs familles.</dc:title>
  <dc:creator>hp</dc:creator>
  <cp:lastModifiedBy>UTILISATEUR</cp:lastModifiedBy>
  <cp:revision>104</cp:revision>
  <dcterms:created xsi:type="dcterms:W3CDTF">2020-11-24T09:39:09Z</dcterms:created>
  <dcterms:modified xsi:type="dcterms:W3CDTF">2020-12-01T18:42:36Z</dcterms:modified>
</cp:coreProperties>
</file>